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323624"/>
            <a:ext cx="6665952" cy="833199"/>
          </a:xfrm>
          <a:prstGeom prst="rect">
            <a:avLst/>
          </a:prstGeom>
          <a:noFill/>
          <a:ln/>
        </p:spPr>
        <p:txBody>
          <a:bodyPr wrap="none" rtlCol="0" anchor="t"/>
          <a:lstStyle/>
          <a:p>
            <a:pPr indent="0" marL="0">
              <a:lnSpc>
                <a:spcPts val="6561"/>
              </a:lnSpc>
              <a:buNone/>
            </a:pPr>
            <a:r>
              <a:rPr lang="en-US" sz="5249" b="1" dirty="0">
                <a:solidFill>
                  <a:srgbClr val="101014"/>
                </a:solidFill>
                <a:latin typeface="Playfair Display" pitchFamily="34" charset="0"/>
                <a:ea typeface="Playfair Display" pitchFamily="34" charset="-122"/>
                <a:cs typeface="Playfair Display" pitchFamily="34" charset="-120"/>
              </a:rPr>
              <a:t>The Power of Music</a:t>
            </a:r>
            <a:endParaRPr lang="en-US" sz="5249" dirty="0"/>
          </a:p>
        </p:txBody>
      </p:sp>
      <p:sp>
        <p:nvSpPr>
          <p:cNvPr id="6" name="Text 3"/>
          <p:cNvSpPr/>
          <p:nvPr/>
        </p:nvSpPr>
        <p:spPr>
          <a:xfrm>
            <a:off x="6319599" y="3490079"/>
            <a:ext cx="7477601" cy="1777008"/>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has an incredible impact on human emotions and behavior. It has the power to evoke strong emotions, create an atmosphere, and even influence the way people behave. This presentation explores the multifaceted effects of music on individuals, delving into its influence on emotions, behavior, mental well-being, and productivity.</a:t>
            </a:r>
            <a:endParaRPr lang="en-US" sz="1750" dirty="0"/>
          </a:p>
        </p:txBody>
      </p:sp>
      <p:sp>
        <p:nvSpPr>
          <p:cNvPr id="7" name="Shape 4"/>
          <p:cNvSpPr/>
          <p:nvPr/>
        </p:nvSpPr>
        <p:spPr>
          <a:xfrm>
            <a:off x="6319599" y="5533668"/>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327219" y="5541288"/>
            <a:ext cx="340162" cy="340162"/>
          </a:xfrm>
          <a:prstGeom prst="rect">
            <a:avLst/>
          </a:prstGeom>
        </p:spPr>
      </p:pic>
      <p:sp>
        <p:nvSpPr>
          <p:cNvPr id="9" name="Text 5"/>
          <p:cNvSpPr/>
          <p:nvPr/>
        </p:nvSpPr>
        <p:spPr>
          <a:xfrm>
            <a:off x="6786086" y="5516999"/>
            <a:ext cx="2313384" cy="388858"/>
          </a:xfrm>
          <a:prstGeom prst="rect">
            <a:avLst/>
          </a:prstGeom>
          <a:noFill/>
          <a:ln/>
        </p:spPr>
        <p:txBody>
          <a:bodyPr wrap="none" rtlCol="0" anchor="t"/>
          <a:lstStyle/>
          <a:p>
            <a:pPr algn="l" indent="0" marL="0">
              <a:lnSpc>
                <a:spcPts val="3062"/>
              </a:lnSpc>
              <a:buNone/>
            </a:pPr>
            <a:r>
              <a:rPr lang="en-US" sz="2187" b="1" dirty="0">
                <a:solidFill>
                  <a:srgbClr val="39393C"/>
                </a:solidFill>
                <a:latin typeface="Open Sans" pitchFamily="34" charset="0"/>
                <a:ea typeface="Open Sans" pitchFamily="34" charset="-122"/>
                <a:cs typeface="Open Sans" pitchFamily="34" charset="-120"/>
              </a:rPr>
              <a:t>by yn sucharitha</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680823" y="816650"/>
            <a:ext cx="6165413" cy="587216"/>
          </a:xfrm>
          <a:prstGeom prst="rect">
            <a:avLst/>
          </a:prstGeom>
          <a:noFill/>
          <a:ln/>
        </p:spPr>
        <p:txBody>
          <a:bodyPr wrap="none" rtlCol="0" anchor="t"/>
          <a:lstStyle/>
          <a:p>
            <a:pPr indent="0" marL="0">
              <a:lnSpc>
                <a:spcPts val="4624"/>
              </a:lnSpc>
              <a:buNone/>
            </a:pPr>
            <a:r>
              <a:rPr lang="en-US" sz="3699" b="1" dirty="0">
                <a:solidFill>
                  <a:srgbClr val="101014"/>
                </a:solidFill>
                <a:latin typeface="Playfair Display" pitchFamily="34" charset="0"/>
                <a:ea typeface="Playfair Display" pitchFamily="34" charset="-122"/>
                <a:cs typeface="Playfair Display" pitchFamily="34" charset="-120"/>
              </a:rPr>
              <a:t>How Music Affects Emotions</a:t>
            </a:r>
            <a:endParaRPr lang="en-US" sz="3699" dirty="0"/>
          </a:p>
        </p:txBody>
      </p:sp>
      <p:sp>
        <p:nvSpPr>
          <p:cNvPr id="6" name="Shape 3"/>
          <p:cNvSpPr/>
          <p:nvPr/>
        </p:nvSpPr>
        <p:spPr>
          <a:xfrm>
            <a:off x="4943951" y="1685687"/>
            <a:ext cx="37505" cy="5727263"/>
          </a:xfrm>
          <a:prstGeom prst="rect">
            <a:avLst/>
          </a:prstGeom>
          <a:solidFill>
            <a:srgbClr val="DEDEE9"/>
          </a:solidFill>
          <a:ln/>
        </p:spPr>
      </p:sp>
      <p:sp>
        <p:nvSpPr>
          <p:cNvPr id="7" name="Shape 4"/>
          <p:cNvSpPr/>
          <p:nvPr/>
        </p:nvSpPr>
        <p:spPr>
          <a:xfrm>
            <a:off x="5174040" y="2025075"/>
            <a:ext cx="657701" cy="37505"/>
          </a:xfrm>
          <a:prstGeom prst="rect">
            <a:avLst/>
          </a:prstGeom>
          <a:solidFill>
            <a:srgbClr val="DEDEE9"/>
          </a:solidFill>
          <a:ln/>
        </p:spPr>
      </p:sp>
      <p:sp>
        <p:nvSpPr>
          <p:cNvPr id="8" name="Shape 5"/>
          <p:cNvSpPr/>
          <p:nvPr/>
        </p:nvSpPr>
        <p:spPr>
          <a:xfrm>
            <a:off x="4751249" y="1832491"/>
            <a:ext cx="422791" cy="422791"/>
          </a:xfrm>
          <a:prstGeom prst="roundRect">
            <a:avLst>
              <a:gd name="adj" fmla="val 26669"/>
            </a:avLst>
          </a:prstGeom>
          <a:solidFill>
            <a:srgbClr val="DEDEE9"/>
          </a:solidFill>
          <a:ln/>
        </p:spPr>
      </p:sp>
      <p:sp>
        <p:nvSpPr>
          <p:cNvPr id="9" name="Text 6"/>
          <p:cNvSpPr/>
          <p:nvPr/>
        </p:nvSpPr>
        <p:spPr>
          <a:xfrm>
            <a:off x="4908649" y="1867614"/>
            <a:ext cx="107990" cy="352425"/>
          </a:xfrm>
          <a:prstGeom prst="rect">
            <a:avLst/>
          </a:prstGeom>
          <a:noFill/>
          <a:ln/>
        </p:spPr>
        <p:txBody>
          <a:bodyPr wrap="none" rtlCol="0" anchor="t"/>
          <a:lstStyle/>
          <a:p>
            <a:pPr algn="ctr" indent="0" marL="0">
              <a:lnSpc>
                <a:spcPts val="2774"/>
              </a:lnSpc>
              <a:buNone/>
            </a:pPr>
            <a:r>
              <a:rPr lang="en-US" sz="2220" b="1" dirty="0">
                <a:solidFill>
                  <a:srgbClr val="101014"/>
                </a:solidFill>
                <a:latin typeface="Playfair Display" pitchFamily="34" charset="0"/>
                <a:ea typeface="Playfair Display" pitchFamily="34" charset="-122"/>
                <a:cs typeface="Playfair Display" pitchFamily="34" charset="-120"/>
              </a:rPr>
              <a:t>1</a:t>
            </a:r>
            <a:endParaRPr lang="en-US" sz="2220" dirty="0"/>
          </a:p>
        </p:txBody>
      </p:sp>
      <p:sp>
        <p:nvSpPr>
          <p:cNvPr id="10" name="Text 7"/>
          <p:cNvSpPr/>
          <p:nvPr/>
        </p:nvSpPr>
        <p:spPr>
          <a:xfrm>
            <a:off x="5996107" y="1873568"/>
            <a:ext cx="3288983" cy="293608"/>
          </a:xfrm>
          <a:prstGeom prst="rect">
            <a:avLst/>
          </a:prstGeom>
          <a:noFill/>
          <a:ln/>
        </p:spPr>
        <p:txBody>
          <a:bodyPr wrap="none" rtlCol="0" anchor="t"/>
          <a:lstStyle/>
          <a:p>
            <a:pPr algn="l" indent="0" marL="0">
              <a:lnSpc>
                <a:spcPts val="2312"/>
              </a:lnSpc>
              <a:buNone/>
            </a:pPr>
            <a:r>
              <a:rPr lang="en-US" sz="1850" b="1" dirty="0">
                <a:solidFill>
                  <a:srgbClr val="101014"/>
                </a:solidFill>
                <a:latin typeface="Playfair Display" pitchFamily="34" charset="0"/>
                <a:ea typeface="Playfair Display" pitchFamily="34" charset="-122"/>
                <a:cs typeface="Playfair Display" pitchFamily="34" charset="-120"/>
              </a:rPr>
              <a:t>Eliciting Emotional Responses</a:t>
            </a:r>
            <a:endParaRPr lang="en-US" sz="1850" dirty="0"/>
          </a:p>
        </p:txBody>
      </p:sp>
      <p:sp>
        <p:nvSpPr>
          <p:cNvPr id="11" name="Text 8"/>
          <p:cNvSpPr/>
          <p:nvPr/>
        </p:nvSpPr>
        <p:spPr>
          <a:xfrm>
            <a:off x="5996107" y="2279928"/>
            <a:ext cx="7610951" cy="901541"/>
          </a:xfrm>
          <a:prstGeom prst="rect">
            <a:avLst/>
          </a:prstGeom>
          <a:noFill/>
          <a:ln/>
        </p:spPr>
        <p:txBody>
          <a:bodyPr wrap="square" rtlCol="0" anchor="t"/>
          <a:lstStyle/>
          <a:p>
            <a:pPr algn="l" indent="0" marL="0">
              <a:lnSpc>
                <a:spcPts val="2368"/>
              </a:lnSpc>
              <a:buNone/>
            </a:pPr>
            <a:r>
              <a:rPr lang="en-US" sz="1480" dirty="0">
                <a:solidFill>
                  <a:srgbClr val="39393C"/>
                </a:solidFill>
                <a:latin typeface="Open Sans" pitchFamily="34" charset="0"/>
                <a:ea typeface="Open Sans" pitchFamily="34" charset="-122"/>
                <a:cs typeface="Open Sans" pitchFamily="34" charset="-120"/>
              </a:rPr>
              <a:t>Music has the ability to evoke a wide range of emotions, from joy and excitement to sadness and nostalgia. Different melodies, rhythms, and harmonies can trigger unique emotional responses, creating a deeply personal experience for each listener.</a:t>
            </a:r>
            <a:endParaRPr lang="en-US" sz="1480" dirty="0"/>
          </a:p>
        </p:txBody>
      </p:sp>
      <p:sp>
        <p:nvSpPr>
          <p:cNvPr id="12" name="Shape 9"/>
          <p:cNvSpPr/>
          <p:nvPr/>
        </p:nvSpPr>
        <p:spPr>
          <a:xfrm>
            <a:off x="5174040" y="3896618"/>
            <a:ext cx="657701" cy="37505"/>
          </a:xfrm>
          <a:prstGeom prst="rect">
            <a:avLst/>
          </a:prstGeom>
          <a:solidFill>
            <a:srgbClr val="DEDEE9"/>
          </a:solidFill>
          <a:ln/>
        </p:spPr>
      </p:sp>
      <p:sp>
        <p:nvSpPr>
          <p:cNvPr id="13" name="Shape 10"/>
          <p:cNvSpPr/>
          <p:nvPr/>
        </p:nvSpPr>
        <p:spPr>
          <a:xfrm>
            <a:off x="4751249" y="3704034"/>
            <a:ext cx="422791" cy="422791"/>
          </a:xfrm>
          <a:prstGeom prst="roundRect">
            <a:avLst>
              <a:gd name="adj" fmla="val 26669"/>
            </a:avLst>
          </a:prstGeom>
          <a:solidFill>
            <a:srgbClr val="DEDEE9"/>
          </a:solidFill>
          <a:ln/>
        </p:spPr>
      </p:sp>
      <p:sp>
        <p:nvSpPr>
          <p:cNvPr id="14" name="Text 11"/>
          <p:cNvSpPr/>
          <p:nvPr/>
        </p:nvSpPr>
        <p:spPr>
          <a:xfrm>
            <a:off x="4888885" y="3739158"/>
            <a:ext cx="147399" cy="352425"/>
          </a:xfrm>
          <a:prstGeom prst="rect">
            <a:avLst/>
          </a:prstGeom>
          <a:noFill/>
          <a:ln/>
        </p:spPr>
        <p:txBody>
          <a:bodyPr wrap="none" rtlCol="0" anchor="t"/>
          <a:lstStyle/>
          <a:p>
            <a:pPr algn="ctr" indent="0" marL="0">
              <a:lnSpc>
                <a:spcPts val="2774"/>
              </a:lnSpc>
              <a:buNone/>
            </a:pPr>
            <a:r>
              <a:rPr lang="en-US" sz="2220" b="1" dirty="0">
                <a:solidFill>
                  <a:srgbClr val="101014"/>
                </a:solidFill>
                <a:latin typeface="Playfair Display" pitchFamily="34" charset="0"/>
                <a:ea typeface="Playfair Display" pitchFamily="34" charset="-122"/>
                <a:cs typeface="Playfair Display" pitchFamily="34" charset="-120"/>
              </a:rPr>
              <a:t>2</a:t>
            </a:r>
            <a:endParaRPr lang="en-US" sz="2220" dirty="0"/>
          </a:p>
        </p:txBody>
      </p:sp>
      <p:sp>
        <p:nvSpPr>
          <p:cNvPr id="15" name="Text 12"/>
          <p:cNvSpPr/>
          <p:nvPr/>
        </p:nvSpPr>
        <p:spPr>
          <a:xfrm>
            <a:off x="5996107" y="3745111"/>
            <a:ext cx="2348984" cy="293608"/>
          </a:xfrm>
          <a:prstGeom prst="rect">
            <a:avLst/>
          </a:prstGeom>
          <a:noFill/>
          <a:ln/>
        </p:spPr>
        <p:txBody>
          <a:bodyPr wrap="none" rtlCol="0" anchor="t"/>
          <a:lstStyle/>
          <a:p>
            <a:pPr algn="l" indent="0" marL="0">
              <a:lnSpc>
                <a:spcPts val="2312"/>
              </a:lnSpc>
              <a:buNone/>
            </a:pPr>
            <a:r>
              <a:rPr lang="en-US" sz="1850" b="1" dirty="0">
                <a:solidFill>
                  <a:srgbClr val="101014"/>
                </a:solidFill>
                <a:latin typeface="Playfair Display" pitchFamily="34" charset="0"/>
                <a:ea typeface="Playfair Display" pitchFamily="34" charset="-122"/>
                <a:cs typeface="Playfair Display" pitchFamily="34" charset="-120"/>
              </a:rPr>
              <a:t>Physiological Impact</a:t>
            </a:r>
            <a:endParaRPr lang="en-US" sz="1850" dirty="0"/>
          </a:p>
        </p:txBody>
      </p:sp>
      <p:sp>
        <p:nvSpPr>
          <p:cNvPr id="16" name="Text 13"/>
          <p:cNvSpPr/>
          <p:nvPr/>
        </p:nvSpPr>
        <p:spPr>
          <a:xfrm>
            <a:off x="5996107" y="4151471"/>
            <a:ext cx="7610951" cy="1202055"/>
          </a:xfrm>
          <a:prstGeom prst="rect">
            <a:avLst/>
          </a:prstGeom>
          <a:noFill/>
          <a:ln/>
        </p:spPr>
        <p:txBody>
          <a:bodyPr wrap="square" rtlCol="0" anchor="t"/>
          <a:lstStyle/>
          <a:p>
            <a:pPr algn="l" indent="0" marL="0">
              <a:lnSpc>
                <a:spcPts val="2368"/>
              </a:lnSpc>
              <a:buNone/>
            </a:pPr>
            <a:r>
              <a:rPr lang="en-US" sz="1480" dirty="0">
                <a:solidFill>
                  <a:srgbClr val="39393C"/>
                </a:solidFill>
                <a:latin typeface="Open Sans" pitchFamily="34" charset="0"/>
                <a:ea typeface="Open Sans" pitchFamily="34" charset="-122"/>
                <a:cs typeface="Open Sans" pitchFamily="34" charset="-120"/>
              </a:rPr>
              <a:t>Studies have shown that music can directly impact emotional states by altering heart rate, blood pressure, and hormone levels. Certain genres and compositions are effective in reducing stress and anxiety, leading to improved overall emotional well-being.</a:t>
            </a:r>
            <a:endParaRPr lang="en-US" sz="1480" dirty="0"/>
          </a:p>
        </p:txBody>
      </p:sp>
      <p:sp>
        <p:nvSpPr>
          <p:cNvPr id="17" name="Shape 14"/>
          <p:cNvSpPr/>
          <p:nvPr/>
        </p:nvSpPr>
        <p:spPr>
          <a:xfrm>
            <a:off x="5174040" y="6068675"/>
            <a:ext cx="657701" cy="37505"/>
          </a:xfrm>
          <a:prstGeom prst="rect">
            <a:avLst/>
          </a:prstGeom>
          <a:solidFill>
            <a:srgbClr val="DEDEE9"/>
          </a:solidFill>
          <a:ln/>
        </p:spPr>
      </p:sp>
      <p:sp>
        <p:nvSpPr>
          <p:cNvPr id="18" name="Shape 15"/>
          <p:cNvSpPr/>
          <p:nvPr/>
        </p:nvSpPr>
        <p:spPr>
          <a:xfrm>
            <a:off x="4751249" y="5876092"/>
            <a:ext cx="422791" cy="422791"/>
          </a:xfrm>
          <a:prstGeom prst="roundRect">
            <a:avLst>
              <a:gd name="adj" fmla="val 26669"/>
            </a:avLst>
          </a:prstGeom>
          <a:solidFill>
            <a:srgbClr val="DEDEE9"/>
          </a:solidFill>
          <a:ln/>
        </p:spPr>
      </p:sp>
      <p:sp>
        <p:nvSpPr>
          <p:cNvPr id="19" name="Text 16"/>
          <p:cNvSpPr/>
          <p:nvPr/>
        </p:nvSpPr>
        <p:spPr>
          <a:xfrm>
            <a:off x="4893766" y="5911215"/>
            <a:ext cx="137636" cy="352425"/>
          </a:xfrm>
          <a:prstGeom prst="rect">
            <a:avLst/>
          </a:prstGeom>
          <a:noFill/>
          <a:ln/>
        </p:spPr>
        <p:txBody>
          <a:bodyPr wrap="none" rtlCol="0" anchor="t"/>
          <a:lstStyle/>
          <a:p>
            <a:pPr algn="ctr" indent="0" marL="0">
              <a:lnSpc>
                <a:spcPts val="2774"/>
              </a:lnSpc>
              <a:buNone/>
            </a:pPr>
            <a:r>
              <a:rPr lang="en-US" sz="2220" b="1" dirty="0">
                <a:solidFill>
                  <a:srgbClr val="101014"/>
                </a:solidFill>
                <a:latin typeface="Playfair Display" pitchFamily="34" charset="0"/>
                <a:ea typeface="Playfair Display" pitchFamily="34" charset="-122"/>
                <a:cs typeface="Playfair Display" pitchFamily="34" charset="-120"/>
              </a:rPr>
              <a:t>3</a:t>
            </a:r>
            <a:endParaRPr lang="en-US" sz="2220" dirty="0"/>
          </a:p>
        </p:txBody>
      </p:sp>
      <p:sp>
        <p:nvSpPr>
          <p:cNvPr id="20" name="Text 17"/>
          <p:cNvSpPr/>
          <p:nvPr/>
        </p:nvSpPr>
        <p:spPr>
          <a:xfrm>
            <a:off x="5996107" y="5917168"/>
            <a:ext cx="3062645" cy="293608"/>
          </a:xfrm>
          <a:prstGeom prst="rect">
            <a:avLst/>
          </a:prstGeom>
          <a:noFill/>
          <a:ln/>
        </p:spPr>
        <p:txBody>
          <a:bodyPr wrap="none" rtlCol="0" anchor="t"/>
          <a:lstStyle/>
          <a:p>
            <a:pPr algn="l" indent="0" marL="0">
              <a:lnSpc>
                <a:spcPts val="2312"/>
              </a:lnSpc>
              <a:buNone/>
            </a:pPr>
            <a:r>
              <a:rPr lang="en-US" sz="1850" b="1" dirty="0">
                <a:solidFill>
                  <a:srgbClr val="101014"/>
                </a:solidFill>
                <a:latin typeface="Playfair Display" pitchFamily="34" charset="0"/>
                <a:ea typeface="Playfair Display" pitchFamily="34" charset="-122"/>
                <a:cs typeface="Playfair Display" pitchFamily="34" charset="-120"/>
              </a:rPr>
              <a:t>Enhancing Emotional Depth</a:t>
            </a:r>
            <a:endParaRPr lang="en-US" sz="1850" dirty="0"/>
          </a:p>
        </p:txBody>
      </p:sp>
      <p:sp>
        <p:nvSpPr>
          <p:cNvPr id="21" name="Text 18"/>
          <p:cNvSpPr/>
          <p:nvPr/>
        </p:nvSpPr>
        <p:spPr>
          <a:xfrm>
            <a:off x="5996107" y="6323528"/>
            <a:ext cx="7610951" cy="901541"/>
          </a:xfrm>
          <a:prstGeom prst="rect">
            <a:avLst/>
          </a:prstGeom>
          <a:noFill/>
          <a:ln/>
        </p:spPr>
        <p:txBody>
          <a:bodyPr wrap="square" rtlCol="0" anchor="t"/>
          <a:lstStyle/>
          <a:p>
            <a:pPr algn="l" indent="0" marL="0">
              <a:lnSpc>
                <a:spcPts val="2368"/>
              </a:lnSpc>
              <a:buNone/>
            </a:pPr>
            <a:r>
              <a:rPr lang="en-US" sz="1480" dirty="0">
                <a:solidFill>
                  <a:srgbClr val="39393C"/>
                </a:solidFill>
                <a:latin typeface="Open Sans" pitchFamily="34" charset="0"/>
                <a:ea typeface="Open Sans" pitchFamily="34" charset="-122"/>
                <a:cs typeface="Open Sans" pitchFamily="34" charset="-120"/>
              </a:rPr>
              <a:t>Music can intensify the emotional depth of experiences, whether in art, film, or daily life. It has the ability to enhance the emotional impact of visual media and personal moments, making them more memorable and impactful.</a:t>
            </a:r>
            <a:endParaRPr lang="en-US" sz="148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505903"/>
            <a:ext cx="7652742"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The Role of Music in Behavior</a:t>
            </a:r>
            <a:endParaRPr lang="en-US" sz="4374" dirty="0"/>
          </a:p>
        </p:txBody>
      </p:sp>
      <p:sp>
        <p:nvSpPr>
          <p:cNvPr id="5" name="Text 3"/>
          <p:cNvSpPr/>
          <p:nvPr/>
        </p:nvSpPr>
        <p:spPr>
          <a:xfrm>
            <a:off x="2037993" y="2755702"/>
            <a:ext cx="2777490"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Mood Regulation</a:t>
            </a:r>
            <a:endParaRPr lang="en-US" sz="2187" dirty="0"/>
          </a:p>
        </p:txBody>
      </p:sp>
      <p:sp>
        <p:nvSpPr>
          <p:cNvPr id="6" name="Text 4"/>
          <p:cNvSpPr/>
          <p:nvPr/>
        </p:nvSpPr>
        <p:spPr>
          <a:xfrm>
            <a:off x="2037993" y="3325058"/>
            <a:ext cx="3156347" cy="284321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is a powerful tool for regulating mood and behavior. It has the ability to uplift spirits, calm nerves, and promote relaxation, providing a natural and accessible means for behavior modification.</a:t>
            </a:r>
            <a:endParaRPr lang="en-US" sz="1750" dirty="0"/>
          </a:p>
        </p:txBody>
      </p:sp>
      <p:sp>
        <p:nvSpPr>
          <p:cNvPr id="7" name="Text 5"/>
          <p:cNvSpPr/>
          <p:nvPr/>
        </p:nvSpPr>
        <p:spPr>
          <a:xfrm>
            <a:off x="5743932" y="2755702"/>
            <a:ext cx="3156347" cy="694373"/>
          </a:xfrm>
          <a:prstGeom prst="rect">
            <a:avLst/>
          </a:prstGeom>
          <a:noFill/>
          <a:ln/>
        </p:spPr>
        <p:txBody>
          <a:bodyPr wrap="squar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Behavioral Synchronization</a:t>
            </a:r>
            <a:endParaRPr lang="en-US" sz="2187" dirty="0"/>
          </a:p>
        </p:txBody>
      </p:sp>
      <p:sp>
        <p:nvSpPr>
          <p:cNvPr id="8" name="Text 6"/>
          <p:cNvSpPr/>
          <p:nvPr/>
        </p:nvSpPr>
        <p:spPr>
          <a:xfrm>
            <a:off x="5743932" y="3672245"/>
            <a:ext cx="3156347" cy="284321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Whether in social settings or individual activities, music has the capacity to synchronize and influence behavior. It can enhance group dynamics, facilitate movement, and even impact decision-making processes.</a:t>
            </a:r>
            <a:endParaRPr lang="en-US" sz="1750" dirty="0"/>
          </a:p>
        </p:txBody>
      </p:sp>
      <p:sp>
        <p:nvSpPr>
          <p:cNvPr id="9" name="Text 7"/>
          <p:cNvSpPr/>
          <p:nvPr/>
        </p:nvSpPr>
        <p:spPr>
          <a:xfrm>
            <a:off x="9449872" y="2755702"/>
            <a:ext cx="2848213"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Psychological Impacts</a:t>
            </a:r>
            <a:endParaRPr lang="en-US" sz="2187" dirty="0"/>
          </a:p>
        </p:txBody>
      </p:sp>
      <p:sp>
        <p:nvSpPr>
          <p:cNvPr id="10" name="Text 8"/>
          <p:cNvSpPr/>
          <p:nvPr/>
        </p:nvSpPr>
        <p:spPr>
          <a:xfrm>
            <a:off x="9449872" y="3325058"/>
            <a:ext cx="3156347" cy="3198614"/>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The psychological effects of music on behavior are profound, affecting actions, thought processes, and interpersonal interactions. It can inspire creativity, motivate action, and create a conducive environment for various activities.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927021"/>
            <a:ext cx="789432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Music Therapy and Its Benefits</a:t>
            </a:r>
            <a:endParaRPr lang="en-US" sz="4374" dirty="0"/>
          </a:p>
        </p:txBody>
      </p:sp>
      <p:sp>
        <p:nvSpPr>
          <p:cNvPr id="5" name="Shape 3"/>
          <p:cNvSpPr/>
          <p:nvPr/>
        </p:nvSpPr>
        <p:spPr>
          <a:xfrm>
            <a:off x="2037993" y="2239328"/>
            <a:ext cx="499943" cy="499943"/>
          </a:xfrm>
          <a:prstGeom prst="roundRect">
            <a:avLst>
              <a:gd name="adj" fmla="val 26667"/>
            </a:avLst>
          </a:prstGeom>
          <a:solidFill>
            <a:srgbClr val="DEDEE9"/>
          </a:solidFill>
          <a:ln/>
        </p:spPr>
      </p:sp>
      <p:sp>
        <p:nvSpPr>
          <p:cNvPr id="6" name="Text 4"/>
          <p:cNvSpPr/>
          <p:nvPr/>
        </p:nvSpPr>
        <p:spPr>
          <a:xfrm>
            <a:off x="2224088" y="2280999"/>
            <a:ext cx="127754" cy="416481"/>
          </a:xfrm>
          <a:prstGeom prst="rect">
            <a:avLst/>
          </a:prstGeom>
          <a:noFill/>
          <a:ln/>
        </p:spPr>
        <p:txBody>
          <a:bodyPr wrap="none" rtlCol="0" anchor="t"/>
          <a:lstStyle/>
          <a:p>
            <a:pPr algn="ctr" indent="0" marL="0">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7" name="Text 5"/>
          <p:cNvSpPr/>
          <p:nvPr/>
        </p:nvSpPr>
        <p:spPr>
          <a:xfrm>
            <a:off x="2760107" y="2315647"/>
            <a:ext cx="2777490"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Emotional Healing</a:t>
            </a:r>
            <a:endParaRPr lang="en-US" sz="2187" dirty="0"/>
          </a:p>
        </p:txBody>
      </p:sp>
      <p:sp>
        <p:nvSpPr>
          <p:cNvPr id="8" name="Text 6"/>
          <p:cNvSpPr/>
          <p:nvPr/>
        </p:nvSpPr>
        <p:spPr>
          <a:xfrm>
            <a:off x="2760107" y="2796064"/>
            <a:ext cx="4444008" cy="1777008"/>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therapy has been instrumental in aiding emotional healing, providing a supportive and expressive outlet for individuals dealing with trauma, depression, or grief.</a:t>
            </a:r>
            <a:endParaRPr lang="en-US" sz="1750" dirty="0"/>
          </a:p>
        </p:txBody>
      </p:sp>
      <p:sp>
        <p:nvSpPr>
          <p:cNvPr id="9" name="Shape 7"/>
          <p:cNvSpPr/>
          <p:nvPr/>
        </p:nvSpPr>
        <p:spPr>
          <a:xfrm>
            <a:off x="7426285" y="2239328"/>
            <a:ext cx="499943" cy="499943"/>
          </a:xfrm>
          <a:prstGeom prst="roundRect">
            <a:avLst>
              <a:gd name="adj" fmla="val 26667"/>
            </a:avLst>
          </a:prstGeom>
          <a:solidFill>
            <a:srgbClr val="DEDEE9"/>
          </a:solidFill>
          <a:ln/>
        </p:spPr>
      </p:sp>
      <p:sp>
        <p:nvSpPr>
          <p:cNvPr id="10" name="Text 8"/>
          <p:cNvSpPr/>
          <p:nvPr/>
        </p:nvSpPr>
        <p:spPr>
          <a:xfrm>
            <a:off x="7589044" y="2280999"/>
            <a:ext cx="174308" cy="416481"/>
          </a:xfrm>
          <a:prstGeom prst="rect">
            <a:avLst/>
          </a:prstGeom>
          <a:noFill/>
          <a:ln/>
        </p:spPr>
        <p:txBody>
          <a:bodyPr wrap="none" rtlCol="0" anchor="t"/>
          <a:lstStyle/>
          <a:p>
            <a:pPr algn="ctr" indent="0" marL="0">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1" name="Text 9"/>
          <p:cNvSpPr/>
          <p:nvPr/>
        </p:nvSpPr>
        <p:spPr>
          <a:xfrm>
            <a:off x="8148399" y="2315647"/>
            <a:ext cx="2983944"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Cognitive Development</a:t>
            </a:r>
            <a:endParaRPr lang="en-US" sz="2187" dirty="0"/>
          </a:p>
        </p:txBody>
      </p:sp>
      <p:sp>
        <p:nvSpPr>
          <p:cNvPr id="12" name="Text 10"/>
          <p:cNvSpPr/>
          <p:nvPr/>
        </p:nvSpPr>
        <p:spPr>
          <a:xfrm>
            <a:off x="8148399" y="2796064"/>
            <a:ext cx="4444008" cy="1421606"/>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For children and individuals with cognitive impairments, music therapy has shown significant benefits, enhancing memory, attention, and overall cognitive function.</a:t>
            </a:r>
            <a:endParaRPr lang="en-US" sz="1750" dirty="0"/>
          </a:p>
        </p:txBody>
      </p:sp>
      <p:sp>
        <p:nvSpPr>
          <p:cNvPr id="13" name="Shape 11"/>
          <p:cNvSpPr/>
          <p:nvPr/>
        </p:nvSpPr>
        <p:spPr>
          <a:xfrm>
            <a:off x="2037993" y="4968835"/>
            <a:ext cx="499943" cy="499943"/>
          </a:xfrm>
          <a:prstGeom prst="roundRect">
            <a:avLst>
              <a:gd name="adj" fmla="val 26667"/>
            </a:avLst>
          </a:prstGeom>
          <a:solidFill>
            <a:srgbClr val="DEDEE9"/>
          </a:solidFill>
          <a:ln/>
        </p:spPr>
      </p:sp>
      <p:sp>
        <p:nvSpPr>
          <p:cNvPr id="14" name="Text 12"/>
          <p:cNvSpPr/>
          <p:nvPr/>
        </p:nvSpPr>
        <p:spPr>
          <a:xfrm>
            <a:off x="2206585" y="5010507"/>
            <a:ext cx="162639" cy="416481"/>
          </a:xfrm>
          <a:prstGeom prst="rect">
            <a:avLst/>
          </a:prstGeom>
          <a:noFill/>
          <a:ln/>
        </p:spPr>
        <p:txBody>
          <a:bodyPr wrap="none" rtlCol="0" anchor="t"/>
          <a:lstStyle/>
          <a:p>
            <a:pPr algn="ctr" indent="0" marL="0">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5" name="Text 13"/>
          <p:cNvSpPr/>
          <p:nvPr/>
        </p:nvSpPr>
        <p:spPr>
          <a:xfrm>
            <a:off x="2760107" y="5045154"/>
            <a:ext cx="2777490"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Stress Reduction</a:t>
            </a:r>
            <a:endParaRPr lang="en-US" sz="2187" dirty="0"/>
          </a:p>
        </p:txBody>
      </p:sp>
      <p:sp>
        <p:nvSpPr>
          <p:cNvPr id="16" name="Text 14"/>
          <p:cNvSpPr/>
          <p:nvPr/>
        </p:nvSpPr>
        <p:spPr>
          <a:xfrm>
            <a:off x="2760107" y="5525572"/>
            <a:ext cx="4444008" cy="1421606"/>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Utilized in clinical and wellness settings, music therapy effectively reduces stress, lowers anxiety levels, and promotes mental relaxation and well-being.</a:t>
            </a:r>
            <a:endParaRPr lang="en-US" sz="1750" dirty="0"/>
          </a:p>
        </p:txBody>
      </p:sp>
      <p:sp>
        <p:nvSpPr>
          <p:cNvPr id="17" name="Shape 15"/>
          <p:cNvSpPr/>
          <p:nvPr/>
        </p:nvSpPr>
        <p:spPr>
          <a:xfrm>
            <a:off x="7426285" y="4968835"/>
            <a:ext cx="499943" cy="499943"/>
          </a:xfrm>
          <a:prstGeom prst="roundRect">
            <a:avLst>
              <a:gd name="adj" fmla="val 26667"/>
            </a:avLst>
          </a:prstGeom>
          <a:solidFill>
            <a:srgbClr val="DEDEE9"/>
          </a:solidFill>
          <a:ln/>
        </p:spPr>
      </p:sp>
      <p:sp>
        <p:nvSpPr>
          <p:cNvPr id="18" name="Text 16"/>
          <p:cNvSpPr/>
          <p:nvPr/>
        </p:nvSpPr>
        <p:spPr>
          <a:xfrm>
            <a:off x="7588210" y="5010507"/>
            <a:ext cx="175974" cy="416481"/>
          </a:xfrm>
          <a:prstGeom prst="rect">
            <a:avLst/>
          </a:prstGeom>
          <a:noFill/>
          <a:ln/>
        </p:spPr>
        <p:txBody>
          <a:bodyPr wrap="none" rtlCol="0" anchor="t"/>
          <a:lstStyle/>
          <a:p>
            <a:pPr algn="ctr" indent="0" marL="0">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4</a:t>
            </a:r>
            <a:endParaRPr lang="en-US" sz="2624" dirty="0"/>
          </a:p>
        </p:txBody>
      </p:sp>
      <p:sp>
        <p:nvSpPr>
          <p:cNvPr id="19" name="Text 17"/>
          <p:cNvSpPr/>
          <p:nvPr/>
        </p:nvSpPr>
        <p:spPr>
          <a:xfrm>
            <a:off x="8148399" y="5045154"/>
            <a:ext cx="2952869"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Physical Rehabilitation</a:t>
            </a:r>
            <a:endParaRPr lang="en-US" sz="2187" dirty="0"/>
          </a:p>
        </p:txBody>
      </p:sp>
      <p:sp>
        <p:nvSpPr>
          <p:cNvPr id="20" name="Text 18"/>
          <p:cNvSpPr/>
          <p:nvPr/>
        </p:nvSpPr>
        <p:spPr>
          <a:xfrm>
            <a:off x="8148399" y="5525572"/>
            <a:ext cx="4444008" cy="1777008"/>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therapy plays a role in physical rehabilitation by motivating movement, promoting motor skills, and enhancing coordination in individuals recovering from injuries or surgeries.</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726281"/>
            <a:ext cx="10328196"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The Impact of Different Genres on Mood</a:t>
            </a:r>
            <a:endParaRPr lang="en-US" sz="4374" dirty="0"/>
          </a:p>
        </p:txBody>
      </p:sp>
      <p:pic>
        <p:nvPicPr>
          <p:cNvPr id="5" name="Image 0" descr="preencoded.png">    </p:cNvPr>
          <p:cNvPicPr>
            <a:picLocks noChangeAspect="1"/>
          </p:cNvPicPr>
          <p:nvPr/>
        </p:nvPicPr>
        <p:blipFill>
          <a:blip r:embed="rId1"/>
          <a:stretch>
            <a:fillRect/>
          </a:stretch>
        </p:blipFill>
        <p:spPr>
          <a:xfrm>
            <a:off x="2037993" y="1864995"/>
            <a:ext cx="3295888" cy="2036921"/>
          </a:xfrm>
          <a:prstGeom prst="rect">
            <a:avLst/>
          </a:prstGeom>
        </p:spPr>
      </p:pic>
      <p:sp>
        <p:nvSpPr>
          <p:cNvPr id="6" name="Text 3"/>
          <p:cNvSpPr/>
          <p:nvPr/>
        </p:nvSpPr>
        <p:spPr>
          <a:xfrm>
            <a:off x="2037993" y="4179570"/>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Jazz and Blues</a:t>
            </a:r>
            <a:endParaRPr lang="en-US" sz="2187" dirty="0"/>
          </a:p>
        </p:txBody>
      </p:sp>
      <p:sp>
        <p:nvSpPr>
          <p:cNvPr id="7" name="Text 4"/>
          <p:cNvSpPr/>
          <p:nvPr/>
        </p:nvSpPr>
        <p:spPr>
          <a:xfrm>
            <a:off x="2037993" y="4659987"/>
            <a:ext cx="3295888" cy="2487811"/>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Jazz and blues music have a soothing effect, often associated with calm and introspective moods. The atmospheric melodies and rich harmonies create a relaxed and mellow atmosphere.</a:t>
            </a:r>
            <a:endParaRPr lang="en-US" sz="1750" dirty="0"/>
          </a:p>
        </p:txBody>
      </p:sp>
      <p:pic>
        <p:nvPicPr>
          <p:cNvPr id="8" name="Image 1" descr="preencoded.png">    </p:cNvPr>
          <p:cNvPicPr>
            <a:picLocks noChangeAspect="1"/>
          </p:cNvPicPr>
          <p:nvPr/>
        </p:nvPicPr>
        <p:blipFill>
          <a:blip r:embed="rId2"/>
          <a:stretch>
            <a:fillRect/>
          </a:stretch>
        </p:blipFill>
        <p:spPr>
          <a:xfrm>
            <a:off x="5667137" y="1864995"/>
            <a:ext cx="3296007" cy="2037040"/>
          </a:xfrm>
          <a:prstGeom prst="rect">
            <a:avLst/>
          </a:prstGeom>
        </p:spPr>
      </p:pic>
      <p:sp>
        <p:nvSpPr>
          <p:cNvPr id="9" name="Text 5"/>
          <p:cNvSpPr/>
          <p:nvPr/>
        </p:nvSpPr>
        <p:spPr>
          <a:xfrm>
            <a:off x="5667137" y="4179689"/>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Electronic and Dance</a:t>
            </a:r>
            <a:endParaRPr lang="en-US" sz="2187" dirty="0"/>
          </a:p>
        </p:txBody>
      </p:sp>
      <p:sp>
        <p:nvSpPr>
          <p:cNvPr id="10" name="Text 6"/>
          <p:cNvSpPr/>
          <p:nvPr/>
        </p:nvSpPr>
        <p:spPr>
          <a:xfrm>
            <a:off x="5667137" y="4660106"/>
            <a:ext cx="3296007" cy="2843213"/>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Electronic and dance music genres are known for their vibrant and energetic nature, invoking high-energy and euphoric moods. The vibrant performances and colorful lights create an infectious atmosphere.</a:t>
            </a:r>
            <a:endParaRPr lang="en-US" sz="1750" dirty="0"/>
          </a:p>
        </p:txBody>
      </p:sp>
      <p:pic>
        <p:nvPicPr>
          <p:cNvPr id="11" name="Image 2" descr="preencoded.png">    </p:cNvPr>
          <p:cNvPicPr>
            <a:picLocks noChangeAspect="1"/>
          </p:cNvPicPr>
          <p:nvPr/>
        </p:nvPicPr>
        <p:blipFill>
          <a:blip r:embed="rId3"/>
          <a:stretch>
            <a:fillRect/>
          </a:stretch>
        </p:blipFill>
        <p:spPr>
          <a:xfrm>
            <a:off x="9296400" y="1864995"/>
            <a:ext cx="3296007" cy="2037040"/>
          </a:xfrm>
          <a:prstGeom prst="rect">
            <a:avLst/>
          </a:prstGeom>
        </p:spPr>
      </p:pic>
      <p:sp>
        <p:nvSpPr>
          <p:cNvPr id="12" name="Text 7"/>
          <p:cNvSpPr/>
          <p:nvPr/>
        </p:nvSpPr>
        <p:spPr>
          <a:xfrm>
            <a:off x="9296400" y="4179689"/>
            <a:ext cx="3125867"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Classical and Orchestral</a:t>
            </a:r>
            <a:endParaRPr lang="en-US" sz="2187" dirty="0"/>
          </a:p>
        </p:txBody>
      </p:sp>
      <p:sp>
        <p:nvSpPr>
          <p:cNvPr id="13" name="Text 8"/>
          <p:cNvSpPr/>
          <p:nvPr/>
        </p:nvSpPr>
        <p:spPr>
          <a:xfrm>
            <a:off x="9296400" y="4660106"/>
            <a:ext cx="3296007" cy="2843213"/>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Classical and orchestral music is synonymous with peaceful and serene ambiance, often associated with a sense of tranquility and emotional depth. Soft natural lighting complements the serene atmosphere.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965835"/>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Music and Memory</a:t>
            </a:r>
            <a:endParaRPr lang="en-US" sz="4374" dirty="0"/>
          </a:p>
        </p:txBody>
      </p:sp>
      <p:sp>
        <p:nvSpPr>
          <p:cNvPr id="6" name="Shape 3"/>
          <p:cNvSpPr/>
          <p:nvPr/>
        </p:nvSpPr>
        <p:spPr>
          <a:xfrm>
            <a:off x="833199" y="1993463"/>
            <a:ext cx="4542115" cy="3057168"/>
          </a:xfrm>
          <a:prstGeom prst="roundRect">
            <a:avLst>
              <a:gd name="adj" fmla="val 4361"/>
            </a:avLst>
          </a:prstGeom>
          <a:solidFill>
            <a:srgbClr val="DEDEE9"/>
          </a:solidFill>
          <a:ln/>
        </p:spPr>
      </p:sp>
      <p:sp>
        <p:nvSpPr>
          <p:cNvPr id="7" name="Text 4"/>
          <p:cNvSpPr/>
          <p:nvPr/>
        </p:nvSpPr>
        <p:spPr>
          <a:xfrm>
            <a:off x="1055370" y="2215634"/>
            <a:ext cx="2777490"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Emotional Recall</a:t>
            </a:r>
            <a:endParaRPr lang="en-US" sz="2187" dirty="0"/>
          </a:p>
        </p:txBody>
      </p:sp>
      <p:sp>
        <p:nvSpPr>
          <p:cNvPr id="8" name="Text 5"/>
          <p:cNvSpPr/>
          <p:nvPr/>
        </p:nvSpPr>
        <p:spPr>
          <a:xfrm>
            <a:off x="1055370" y="2696051"/>
            <a:ext cx="4097774" cy="2132409"/>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has a remarkable ability to trigger vivid emotional memories, evoking specific experiences, places, and emotions from the past, making it a powerful tool for reminiscence and nostalgia.</a:t>
            </a:r>
            <a:endParaRPr lang="en-US" sz="1750" dirty="0"/>
          </a:p>
        </p:txBody>
      </p:sp>
      <p:sp>
        <p:nvSpPr>
          <p:cNvPr id="9" name="Shape 6"/>
          <p:cNvSpPr/>
          <p:nvPr/>
        </p:nvSpPr>
        <p:spPr>
          <a:xfrm>
            <a:off x="5597485" y="1993463"/>
            <a:ext cx="4542115" cy="3057168"/>
          </a:xfrm>
          <a:prstGeom prst="roundRect">
            <a:avLst>
              <a:gd name="adj" fmla="val 4361"/>
            </a:avLst>
          </a:prstGeom>
          <a:solidFill>
            <a:srgbClr val="DEDEE9"/>
          </a:solidFill>
          <a:ln/>
        </p:spPr>
      </p:sp>
      <p:sp>
        <p:nvSpPr>
          <p:cNvPr id="10" name="Text 7"/>
          <p:cNvSpPr/>
          <p:nvPr/>
        </p:nvSpPr>
        <p:spPr>
          <a:xfrm>
            <a:off x="5819656" y="2215634"/>
            <a:ext cx="2777490"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Neurological Impact</a:t>
            </a:r>
            <a:endParaRPr lang="en-US" sz="2187" dirty="0"/>
          </a:p>
        </p:txBody>
      </p:sp>
      <p:sp>
        <p:nvSpPr>
          <p:cNvPr id="11" name="Text 8"/>
          <p:cNvSpPr/>
          <p:nvPr/>
        </p:nvSpPr>
        <p:spPr>
          <a:xfrm>
            <a:off x="5819656" y="2696051"/>
            <a:ext cx="4097774" cy="2132409"/>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Neuroscientific studies have highlighted the positive impact of music on memory retention and cognitive function, emphasizing its role in facilitating memory recall and enhancing overall brain health.</a:t>
            </a:r>
            <a:endParaRPr lang="en-US" sz="1750" dirty="0"/>
          </a:p>
        </p:txBody>
      </p:sp>
      <p:sp>
        <p:nvSpPr>
          <p:cNvPr id="12" name="Shape 9"/>
          <p:cNvSpPr/>
          <p:nvPr/>
        </p:nvSpPr>
        <p:spPr>
          <a:xfrm>
            <a:off x="833199" y="5272802"/>
            <a:ext cx="9306401" cy="1990963"/>
          </a:xfrm>
          <a:prstGeom prst="roundRect">
            <a:avLst>
              <a:gd name="adj" fmla="val 6696"/>
            </a:avLst>
          </a:prstGeom>
          <a:solidFill>
            <a:srgbClr val="DEDEE9"/>
          </a:solidFill>
          <a:ln/>
        </p:spPr>
      </p:sp>
      <p:sp>
        <p:nvSpPr>
          <p:cNvPr id="13" name="Text 10"/>
          <p:cNvSpPr/>
          <p:nvPr/>
        </p:nvSpPr>
        <p:spPr>
          <a:xfrm>
            <a:off x="1055370" y="5494972"/>
            <a:ext cx="3230523"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Therapeutic Applications</a:t>
            </a:r>
            <a:endParaRPr lang="en-US" sz="2187" dirty="0"/>
          </a:p>
        </p:txBody>
      </p:sp>
      <p:sp>
        <p:nvSpPr>
          <p:cNvPr id="14" name="Text 11"/>
          <p:cNvSpPr/>
          <p:nvPr/>
        </p:nvSpPr>
        <p:spPr>
          <a:xfrm>
            <a:off x="1055370" y="5975390"/>
            <a:ext cx="8862060" cy="1066205"/>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Music-based interventions have been successfully employed in addressing memory-related conditions such as dementia and cognitive decline, showcasing significant potential in memory care and cognitive rehabilitation.</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920841" y="509707"/>
            <a:ext cx="8788598" cy="1156335"/>
          </a:xfrm>
          <a:prstGeom prst="rect">
            <a:avLst/>
          </a:prstGeom>
          <a:noFill/>
          <a:ln/>
        </p:spPr>
        <p:txBody>
          <a:bodyPr wrap="square" rtlCol="0" anchor="t"/>
          <a:lstStyle/>
          <a:p>
            <a:pPr indent="0" marL="0">
              <a:lnSpc>
                <a:spcPts val="4553"/>
              </a:lnSpc>
              <a:buNone/>
            </a:pPr>
            <a:r>
              <a:rPr lang="en-US" sz="3642" b="1" dirty="0">
                <a:solidFill>
                  <a:srgbClr val="101014"/>
                </a:solidFill>
                <a:latin typeface="Playfair Display" pitchFamily="34" charset="0"/>
                <a:ea typeface="Playfair Display" pitchFamily="34" charset="-122"/>
                <a:cs typeface="Playfair Display" pitchFamily="34" charset="-120"/>
              </a:rPr>
              <a:t>Music's Influence on Productivity and Creativity</a:t>
            </a:r>
            <a:endParaRPr lang="en-US" sz="3642" dirty="0"/>
          </a:p>
        </p:txBody>
      </p:sp>
      <p:pic>
        <p:nvPicPr>
          <p:cNvPr id="5" name="Image 0" descr="preencoded.png">    </p:cNvPr>
          <p:cNvPicPr>
            <a:picLocks noChangeAspect="1"/>
          </p:cNvPicPr>
          <p:nvPr/>
        </p:nvPicPr>
        <p:blipFill>
          <a:blip r:embed="rId1"/>
          <a:stretch>
            <a:fillRect/>
          </a:stretch>
        </p:blipFill>
        <p:spPr>
          <a:xfrm>
            <a:off x="2920841" y="2036088"/>
            <a:ext cx="370046" cy="370046"/>
          </a:xfrm>
          <a:prstGeom prst="rect">
            <a:avLst/>
          </a:prstGeom>
        </p:spPr>
      </p:pic>
      <p:sp>
        <p:nvSpPr>
          <p:cNvPr id="6" name="Text 3"/>
          <p:cNvSpPr/>
          <p:nvPr/>
        </p:nvSpPr>
        <p:spPr>
          <a:xfrm>
            <a:off x="2920841" y="2591157"/>
            <a:ext cx="2312789" cy="289084"/>
          </a:xfrm>
          <a:prstGeom prst="rect">
            <a:avLst/>
          </a:prstGeom>
          <a:noFill/>
          <a:ln/>
        </p:spPr>
        <p:txBody>
          <a:bodyPr wrap="none" rtlCol="0" anchor="t"/>
          <a:lstStyle/>
          <a:p>
            <a:pPr algn="l" indent="0" marL="0">
              <a:lnSpc>
                <a:spcPts val="2276"/>
              </a:lnSpc>
              <a:buNone/>
            </a:pPr>
            <a:r>
              <a:rPr lang="en-US" sz="1821" b="1" dirty="0">
                <a:solidFill>
                  <a:srgbClr val="101014"/>
                </a:solidFill>
                <a:latin typeface="Playfair Display" pitchFamily="34" charset="0"/>
                <a:ea typeface="Playfair Display" pitchFamily="34" charset="-122"/>
                <a:cs typeface="Playfair Display" pitchFamily="34" charset="-120"/>
              </a:rPr>
              <a:t>Inspiration</a:t>
            </a:r>
            <a:endParaRPr lang="en-US" sz="1821" dirty="0"/>
          </a:p>
        </p:txBody>
      </p:sp>
      <p:sp>
        <p:nvSpPr>
          <p:cNvPr id="7" name="Text 4"/>
          <p:cNvSpPr/>
          <p:nvPr/>
        </p:nvSpPr>
        <p:spPr>
          <a:xfrm>
            <a:off x="2920841" y="2991207"/>
            <a:ext cx="2744510" cy="1775936"/>
          </a:xfrm>
          <a:prstGeom prst="rect">
            <a:avLst/>
          </a:prstGeom>
          <a:noFill/>
          <a:ln/>
        </p:spPr>
        <p:txBody>
          <a:bodyPr wrap="square" rtlCol="0" anchor="t"/>
          <a:lstStyle/>
          <a:p>
            <a:pPr algn="l" indent="0" marL="0">
              <a:lnSpc>
                <a:spcPts val="2331"/>
              </a:lnSpc>
              <a:buNone/>
            </a:pPr>
            <a:r>
              <a:rPr lang="en-US" sz="1457" dirty="0">
                <a:solidFill>
                  <a:srgbClr val="39393C"/>
                </a:solidFill>
                <a:latin typeface="Open Sans" pitchFamily="34" charset="0"/>
                <a:ea typeface="Open Sans" pitchFamily="34" charset="-122"/>
                <a:cs typeface="Open Sans" pitchFamily="34" charset="-120"/>
              </a:rPr>
              <a:t>Music serves as a catalyst for inspiration, unlocking creativity and innovative thinking, often enhancing problem-solving abilities and creative endeavors.</a:t>
            </a:r>
            <a:endParaRPr lang="en-US" sz="1457" dirty="0"/>
          </a:p>
        </p:txBody>
      </p:sp>
      <p:pic>
        <p:nvPicPr>
          <p:cNvPr id="8" name="Image 1" descr="preencoded.png">    </p:cNvPr>
          <p:cNvPicPr>
            <a:picLocks noChangeAspect="1"/>
          </p:cNvPicPr>
          <p:nvPr/>
        </p:nvPicPr>
        <p:blipFill>
          <a:blip r:embed="rId2"/>
          <a:stretch>
            <a:fillRect/>
          </a:stretch>
        </p:blipFill>
        <p:spPr>
          <a:xfrm>
            <a:off x="5942886" y="2036088"/>
            <a:ext cx="370046" cy="370046"/>
          </a:xfrm>
          <a:prstGeom prst="rect">
            <a:avLst/>
          </a:prstGeom>
        </p:spPr>
      </p:pic>
      <p:sp>
        <p:nvSpPr>
          <p:cNvPr id="9" name="Text 5"/>
          <p:cNvSpPr/>
          <p:nvPr/>
        </p:nvSpPr>
        <p:spPr>
          <a:xfrm>
            <a:off x="5942886" y="2591157"/>
            <a:ext cx="2674620" cy="289084"/>
          </a:xfrm>
          <a:prstGeom prst="rect">
            <a:avLst/>
          </a:prstGeom>
          <a:noFill/>
          <a:ln/>
        </p:spPr>
        <p:txBody>
          <a:bodyPr wrap="none" rtlCol="0" anchor="t"/>
          <a:lstStyle/>
          <a:p>
            <a:pPr algn="l" indent="0" marL="0">
              <a:lnSpc>
                <a:spcPts val="2276"/>
              </a:lnSpc>
              <a:buNone/>
            </a:pPr>
            <a:r>
              <a:rPr lang="en-US" sz="1821" b="1" dirty="0">
                <a:solidFill>
                  <a:srgbClr val="101014"/>
                </a:solidFill>
                <a:latin typeface="Playfair Display" pitchFamily="34" charset="0"/>
                <a:ea typeface="Playfair Display" pitchFamily="34" charset="-122"/>
                <a:cs typeface="Playfair Display" pitchFamily="34" charset="-120"/>
              </a:rPr>
              <a:t>Focus and Concentration</a:t>
            </a:r>
            <a:endParaRPr lang="en-US" sz="1821" dirty="0"/>
          </a:p>
        </p:txBody>
      </p:sp>
      <p:sp>
        <p:nvSpPr>
          <p:cNvPr id="10" name="Text 6"/>
          <p:cNvSpPr/>
          <p:nvPr/>
        </p:nvSpPr>
        <p:spPr>
          <a:xfrm>
            <a:off x="5942886" y="2991207"/>
            <a:ext cx="2744510" cy="1775936"/>
          </a:xfrm>
          <a:prstGeom prst="rect">
            <a:avLst/>
          </a:prstGeom>
          <a:noFill/>
          <a:ln/>
        </p:spPr>
        <p:txBody>
          <a:bodyPr wrap="square" rtlCol="0" anchor="t"/>
          <a:lstStyle/>
          <a:p>
            <a:pPr algn="l" indent="0" marL="0">
              <a:lnSpc>
                <a:spcPts val="2331"/>
              </a:lnSpc>
              <a:buNone/>
            </a:pPr>
            <a:r>
              <a:rPr lang="en-US" sz="1457" dirty="0">
                <a:solidFill>
                  <a:srgbClr val="39393C"/>
                </a:solidFill>
                <a:latin typeface="Open Sans" pitchFamily="34" charset="0"/>
                <a:ea typeface="Open Sans" pitchFamily="34" charset="-122"/>
                <a:cs typeface="Open Sans" pitchFamily="34" charset="-120"/>
              </a:rPr>
              <a:t>For many individuals, music aids in maintaining focus and boosting concentration levels, creating a conducive environment for productive work and study sessions.</a:t>
            </a:r>
            <a:endParaRPr lang="en-US" sz="1457" dirty="0"/>
          </a:p>
        </p:txBody>
      </p:sp>
      <p:pic>
        <p:nvPicPr>
          <p:cNvPr id="11" name="Image 2" descr="preencoded.png">    </p:cNvPr>
          <p:cNvPicPr>
            <a:picLocks noChangeAspect="1"/>
          </p:cNvPicPr>
          <p:nvPr/>
        </p:nvPicPr>
        <p:blipFill>
          <a:blip r:embed="rId3"/>
          <a:stretch>
            <a:fillRect/>
          </a:stretch>
        </p:blipFill>
        <p:spPr>
          <a:xfrm>
            <a:off x="8964930" y="2036088"/>
            <a:ext cx="370046" cy="370046"/>
          </a:xfrm>
          <a:prstGeom prst="rect">
            <a:avLst/>
          </a:prstGeom>
        </p:spPr>
      </p:pic>
      <p:sp>
        <p:nvSpPr>
          <p:cNvPr id="12" name="Text 7"/>
          <p:cNvSpPr/>
          <p:nvPr/>
        </p:nvSpPr>
        <p:spPr>
          <a:xfrm>
            <a:off x="8964930" y="2591157"/>
            <a:ext cx="2312789" cy="289084"/>
          </a:xfrm>
          <a:prstGeom prst="rect">
            <a:avLst/>
          </a:prstGeom>
          <a:noFill/>
          <a:ln/>
        </p:spPr>
        <p:txBody>
          <a:bodyPr wrap="none" rtlCol="0" anchor="t"/>
          <a:lstStyle/>
          <a:p>
            <a:pPr algn="l" indent="0" marL="0">
              <a:lnSpc>
                <a:spcPts val="2276"/>
              </a:lnSpc>
              <a:buNone/>
            </a:pPr>
            <a:r>
              <a:rPr lang="en-US" sz="1821" b="1" dirty="0">
                <a:solidFill>
                  <a:srgbClr val="101014"/>
                </a:solidFill>
                <a:latin typeface="Playfair Display" pitchFamily="34" charset="0"/>
                <a:ea typeface="Playfair Display" pitchFamily="34" charset="-122"/>
                <a:cs typeface="Playfair Display" pitchFamily="34" charset="-120"/>
              </a:rPr>
              <a:t>Team Collaboration</a:t>
            </a:r>
            <a:endParaRPr lang="en-US" sz="1821" dirty="0"/>
          </a:p>
        </p:txBody>
      </p:sp>
      <p:sp>
        <p:nvSpPr>
          <p:cNvPr id="13" name="Text 8"/>
          <p:cNvSpPr/>
          <p:nvPr/>
        </p:nvSpPr>
        <p:spPr>
          <a:xfrm>
            <a:off x="8964930" y="2991207"/>
            <a:ext cx="2744510" cy="1775936"/>
          </a:xfrm>
          <a:prstGeom prst="rect">
            <a:avLst/>
          </a:prstGeom>
          <a:noFill/>
          <a:ln/>
        </p:spPr>
        <p:txBody>
          <a:bodyPr wrap="square" rtlCol="0" anchor="t"/>
          <a:lstStyle/>
          <a:p>
            <a:pPr algn="l" indent="0" marL="0">
              <a:lnSpc>
                <a:spcPts val="2331"/>
              </a:lnSpc>
              <a:buNone/>
            </a:pPr>
            <a:r>
              <a:rPr lang="en-US" sz="1457" dirty="0">
                <a:solidFill>
                  <a:srgbClr val="39393C"/>
                </a:solidFill>
                <a:latin typeface="Open Sans" pitchFamily="34" charset="0"/>
                <a:ea typeface="Open Sans" pitchFamily="34" charset="-122"/>
                <a:cs typeface="Open Sans" pitchFamily="34" charset="-120"/>
              </a:rPr>
              <a:t>Group settings benefit from the unifying power of music, promoting teamwork, enhancing communication, and fostering a collaborative and cohesive working environment.</a:t>
            </a:r>
            <a:endParaRPr lang="en-US" sz="1457" dirty="0"/>
          </a:p>
        </p:txBody>
      </p:sp>
      <p:pic>
        <p:nvPicPr>
          <p:cNvPr id="14" name="Image 3" descr="preencoded.png">    </p:cNvPr>
          <p:cNvPicPr>
            <a:picLocks noChangeAspect="1"/>
          </p:cNvPicPr>
          <p:nvPr/>
        </p:nvPicPr>
        <p:blipFill>
          <a:blip r:embed="rId4"/>
          <a:stretch>
            <a:fillRect/>
          </a:stretch>
        </p:blipFill>
        <p:spPr>
          <a:xfrm>
            <a:off x="8964930" y="4975265"/>
            <a:ext cx="2744510" cy="2744510"/>
          </a:xfrm>
          <a:prstGeom prst="rect">
            <a:avLst/>
          </a:prstGeom>
        </p:spPr>
      </p:pic>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614482"/>
            <a:ext cx="7934325"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Harnessing the Power of Music</a:t>
            </a:r>
            <a:endParaRPr lang="en-US" sz="4374" dirty="0"/>
          </a:p>
        </p:txBody>
      </p:sp>
      <p:pic>
        <p:nvPicPr>
          <p:cNvPr id="6" name="Image 1" descr="preencoded.png">    </p:cNvPr>
          <p:cNvPicPr>
            <a:picLocks noChangeAspect="1"/>
          </p:cNvPicPr>
          <p:nvPr/>
        </p:nvPicPr>
        <p:blipFill>
          <a:blip r:embed="rId2"/>
          <a:stretch>
            <a:fillRect/>
          </a:stretch>
        </p:blipFill>
        <p:spPr>
          <a:xfrm>
            <a:off x="833199" y="1642110"/>
            <a:ext cx="1110972" cy="1990963"/>
          </a:xfrm>
          <a:prstGeom prst="rect">
            <a:avLst/>
          </a:prstGeom>
        </p:spPr>
      </p:pic>
      <p:sp>
        <p:nvSpPr>
          <p:cNvPr id="7" name="Text 3"/>
          <p:cNvSpPr/>
          <p:nvPr/>
        </p:nvSpPr>
        <p:spPr>
          <a:xfrm>
            <a:off x="2277428" y="1864281"/>
            <a:ext cx="2790706"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Emotional Well-being</a:t>
            </a:r>
            <a:endParaRPr lang="en-US" sz="2187" dirty="0"/>
          </a:p>
        </p:txBody>
      </p:sp>
      <p:sp>
        <p:nvSpPr>
          <p:cNvPr id="8" name="Text 4"/>
          <p:cNvSpPr/>
          <p:nvPr/>
        </p:nvSpPr>
        <p:spPr>
          <a:xfrm>
            <a:off x="2277428" y="2344698"/>
            <a:ext cx="7862173" cy="1066205"/>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Appreciating the diverse emotional impacts of music allows individuals to harness its power for strengthening emotional well-being, fostering resilience, and promoting mental health.</a:t>
            </a:r>
            <a:endParaRPr lang="en-US" sz="1750" dirty="0"/>
          </a:p>
        </p:txBody>
      </p:sp>
      <p:pic>
        <p:nvPicPr>
          <p:cNvPr id="9" name="Image 2" descr="preencoded.png">    </p:cNvPr>
          <p:cNvPicPr>
            <a:picLocks noChangeAspect="1"/>
          </p:cNvPicPr>
          <p:nvPr/>
        </p:nvPicPr>
        <p:blipFill>
          <a:blip r:embed="rId3"/>
          <a:stretch>
            <a:fillRect/>
          </a:stretch>
        </p:blipFill>
        <p:spPr>
          <a:xfrm>
            <a:off x="833199" y="3633073"/>
            <a:ext cx="1110972" cy="1990963"/>
          </a:xfrm>
          <a:prstGeom prst="rect">
            <a:avLst/>
          </a:prstGeom>
        </p:spPr>
      </p:pic>
      <p:sp>
        <p:nvSpPr>
          <p:cNvPr id="10" name="Text 5"/>
          <p:cNvSpPr/>
          <p:nvPr/>
        </p:nvSpPr>
        <p:spPr>
          <a:xfrm>
            <a:off x="2277428" y="3855244"/>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Inspired Living</a:t>
            </a:r>
            <a:endParaRPr lang="en-US" sz="2187" dirty="0"/>
          </a:p>
        </p:txBody>
      </p:sp>
      <p:sp>
        <p:nvSpPr>
          <p:cNvPr id="11" name="Text 6"/>
          <p:cNvSpPr/>
          <p:nvPr/>
        </p:nvSpPr>
        <p:spPr>
          <a:xfrm>
            <a:off x="2277428" y="4335661"/>
            <a:ext cx="7862173" cy="1066205"/>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Utilizing music as a source of inspiration enhances quality of life, encouraging creativity, enabling self-expression, and adding depth to everyday experiences.</a:t>
            </a:r>
            <a:endParaRPr lang="en-US" sz="1750" dirty="0"/>
          </a:p>
        </p:txBody>
      </p:sp>
      <p:pic>
        <p:nvPicPr>
          <p:cNvPr id="12" name="Image 3" descr="preencoded.png">    </p:cNvPr>
          <p:cNvPicPr>
            <a:picLocks noChangeAspect="1"/>
          </p:cNvPicPr>
          <p:nvPr/>
        </p:nvPicPr>
        <p:blipFill>
          <a:blip r:embed="rId4"/>
          <a:stretch>
            <a:fillRect/>
          </a:stretch>
        </p:blipFill>
        <p:spPr>
          <a:xfrm>
            <a:off x="833199" y="5624036"/>
            <a:ext cx="1110972" cy="1990963"/>
          </a:xfrm>
          <a:prstGeom prst="rect">
            <a:avLst/>
          </a:prstGeom>
        </p:spPr>
      </p:pic>
      <p:sp>
        <p:nvSpPr>
          <p:cNvPr id="13" name="Text 7"/>
          <p:cNvSpPr/>
          <p:nvPr/>
        </p:nvSpPr>
        <p:spPr>
          <a:xfrm>
            <a:off x="2277428" y="5846207"/>
            <a:ext cx="3063954"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Community Connection</a:t>
            </a:r>
            <a:endParaRPr lang="en-US" sz="2187" dirty="0"/>
          </a:p>
        </p:txBody>
      </p:sp>
      <p:sp>
        <p:nvSpPr>
          <p:cNvPr id="14" name="Text 8"/>
          <p:cNvSpPr/>
          <p:nvPr/>
        </p:nvSpPr>
        <p:spPr>
          <a:xfrm>
            <a:off x="2277428" y="6326624"/>
            <a:ext cx="7862173" cy="1066205"/>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Music has the unique ability to connect communities, bridging cultural divides, fostering unity, and creating shared experiences that resonate across diverse populations.</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2024-02-26T05:27:36Z</dcterms:created>
  <dcterms:modified xsi:type="dcterms:W3CDTF">2024-02-26T05:27:36Z</dcterms:modified>
</cp:coreProperties>
</file>